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60" r:id="rId4"/>
    <p:sldId id="356" r:id="rId5"/>
    <p:sldId id="357" r:id="rId6"/>
    <p:sldId id="257" r:id="rId7"/>
    <p:sldId id="258" r:id="rId8"/>
    <p:sldId id="346" r:id="rId9"/>
    <p:sldId id="259" r:id="rId10"/>
    <p:sldId id="260" r:id="rId11"/>
    <p:sldId id="367" r:id="rId12"/>
    <p:sldId id="261" r:id="rId13"/>
    <p:sldId id="368" r:id="rId14"/>
    <p:sldId id="405" r:id="rId15"/>
    <p:sldId id="385" r:id="rId16"/>
    <p:sldId id="386" r:id="rId17"/>
    <p:sldId id="387" r:id="rId18"/>
    <p:sldId id="388" r:id="rId19"/>
    <p:sldId id="406" r:id="rId20"/>
    <p:sldId id="395" r:id="rId21"/>
    <p:sldId id="396" r:id="rId22"/>
    <p:sldId id="389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369" r:id="rId31"/>
    <p:sldId id="371" r:id="rId32"/>
    <p:sldId id="354" r:id="rId33"/>
    <p:sldId id="372" r:id="rId34"/>
    <p:sldId id="390" r:id="rId35"/>
    <p:sldId id="391" r:id="rId36"/>
    <p:sldId id="392" r:id="rId37"/>
    <p:sldId id="352" r:id="rId38"/>
    <p:sldId id="393" r:id="rId39"/>
    <p:sldId id="373" r:id="rId40"/>
    <p:sldId id="343" r:id="rId41"/>
    <p:sldId id="374" r:id="rId42"/>
    <p:sldId id="375" r:id="rId43"/>
    <p:sldId id="384" r:id="rId44"/>
    <p:sldId id="379" r:id="rId45"/>
    <p:sldId id="376" r:id="rId46"/>
    <p:sldId id="378" r:id="rId47"/>
    <p:sldId id="377" r:id="rId48"/>
    <p:sldId id="380" r:id="rId49"/>
    <p:sldId id="397" r:id="rId50"/>
    <p:sldId id="398" r:id="rId51"/>
    <p:sldId id="345" r:id="rId52"/>
    <p:sldId id="347" r:id="rId53"/>
    <p:sldId id="348" r:id="rId54"/>
    <p:sldId id="399" r:id="rId55"/>
    <p:sldId id="403" r:id="rId56"/>
    <p:sldId id="400" r:id="rId57"/>
    <p:sldId id="401" r:id="rId58"/>
    <p:sldId id="402" r:id="rId59"/>
    <p:sldId id="39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ЖЕНСКАЯ ПОЛОВАЯ СИСТЕМА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афедра гистологии, цитологии и эмбриологии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ФГБОУ ВО </a:t>
            </a:r>
            <a:r>
              <a:rPr lang="ru-RU" b="1" dirty="0" err="1" smtClean="0"/>
              <a:t>ОрГМУ</a:t>
            </a:r>
            <a:r>
              <a:rPr lang="ru-RU" b="1" dirty="0" smtClean="0"/>
              <a:t> Минздрава РФ</a:t>
            </a:r>
          </a:p>
          <a:p>
            <a:pPr algn="ctr"/>
            <a:r>
              <a:rPr lang="ru-RU" b="1" dirty="0" smtClean="0"/>
              <a:t>кафедра гистологии, цитологии и эмбриологии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3813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Оренбург, </a:t>
            </a:r>
            <a:r>
              <a:rPr lang="ru-RU" sz="1600" b="1" dirty="0" smtClean="0"/>
              <a:t>2021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Третичные (пузырчатые, полостные) фолликулы</a:t>
            </a:r>
            <a:endParaRPr lang="ru-RU" b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5"/>
            <a:ext cx="3647342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Зрелые третичные (</a:t>
            </a:r>
            <a:r>
              <a:rPr lang="ru-RU" b="1" dirty="0" err="1" smtClean="0"/>
              <a:t>предовуляторные</a:t>
            </a:r>
            <a:r>
              <a:rPr lang="ru-RU" b="1" dirty="0" smtClean="0"/>
              <a:t>, </a:t>
            </a:r>
            <a:r>
              <a:rPr lang="ru-RU" b="1" dirty="0" err="1" smtClean="0"/>
              <a:t>граафовы</a:t>
            </a:r>
            <a:r>
              <a:rPr lang="ru-RU" b="1" dirty="0" smtClean="0"/>
              <a:t>) фолликулы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Крупные (18-22 мм), возвышаются над поверхностью яичника. Большую часть их объема занимает полость, содержащая жидкость.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В течение жизни женщины этой стадии достигают лишь около 400-500 фолликулов.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Зрелые третичные (</a:t>
            </a:r>
            <a:r>
              <a:rPr lang="ru-RU" sz="3600" b="1" dirty="0" err="1" smtClean="0"/>
              <a:t>предовуляторные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граафовы</a:t>
            </a:r>
            <a:r>
              <a:rPr lang="ru-RU" sz="3600" b="1" dirty="0" smtClean="0"/>
              <a:t>) фолликулы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4662"/>
            <a:ext cx="9144000" cy="54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Яичник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99901"/>
            <a:ext cx="8388425" cy="545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56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Овогенез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Включает три фазы: </a:t>
            </a:r>
          </a:p>
          <a:p>
            <a:pPr>
              <a:buNone/>
            </a:pPr>
            <a:r>
              <a:rPr lang="ru-RU" sz="4800" b="1" dirty="0" smtClean="0"/>
              <a:t>-размножения;</a:t>
            </a:r>
          </a:p>
          <a:p>
            <a:pPr>
              <a:buNone/>
            </a:pPr>
            <a:r>
              <a:rPr lang="ru-RU" sz="4800" b="1" dirty="0" smtClean="0"/>
              <a:t>-роста;</a:t>
            </a:r>
          </a:p>
          <a:p>
            <a:pPr>
              <a:buNone/>
            </a:pPr>
            <a:r>
              <a:rPr lang="ru-RU" sz="4800" b="1" dirty="0" smtClean="0"/>
              <a:t> -созревания.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Фаза размножения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dirty="0" err="1" smtClean="0"/>
              <a:t>овогоний</a:t>
            </a:r>
            <a:r>
              <a:rPr lang="ru-RU" b="1" dirty="0" smtClean="0"/>
              <a:t> происходит </a:t>
            </a:r>
            <a:r>
              <a:rPr lang="ru-RU" b="1" dirty="0" err="1" smtClean="0"/>
              <a:t>внутриутробно</a:t>
            </a:r>
            <a:r>
              <a:rPr lang="ru-RU" b="1" dirty="0" smtClean="0"/>
              <a:t> и завершается до рождения.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Фаза роста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4400" b="1" u="sng" dirty="0" smtClean="0"/>
              <a:t>Складывается из двух периодов: малого и большого. </a:t>
            </a:r>
            <a:r>
              <a:rPr lang="ru-RU" sz="4400" b="1" dirty="0" smtClean="0"/>
              <a:t>Первый отмечается до полового созревания в отсутствие гормональной </a:t>
            </a:r>
            <a:r>
              <a:rPr lang="ru-RU" sz="4400" b="1" dirty="0" err="1" smtClean="0"/>
              <a:t>стимуляциию</a:t>
            </a:r>
            <a:r>
              <a:rPr lang="ru-RU" sz="4400" b="1" dirty="0" smtClean="0"/>
              <a:t>.</a:t>
            </a:r>
          </a:p>
          <a:p>
            <a:pPr>
              <a:buNone/>
            </a:pPr>
            <a:r>
              <a:rPr lang="ru-RU" sz="4400" b="1" dirty="0" smtClean="0"/>
              <a:t>    Второй происходит под действием ФСГ.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Фаза созревания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    Начинается перед наступлением овуляции.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При первом делении созревания образуются вторичный </a:t>
            </a:r>
            <a:r>
              <a:rPr lang="ru-RU" sz="4000" b="1" dirty="0" err="1" smtClean="0"/>
              <a:t>овоцит</a:t>
            </a:r>
            <a:r>
              <a:rPr lang="ru-RU" sz="4000" b="1" dirty="0" smtClean="0"/>
              <a:t> и первое полярное тельце. Вторичный </a:t>
            </a:r>
            <a:r>
              <a:rPr lang="ru-RU" sz="4000" b="1" dirty="0" err="1" smtClean="0"/>
              <a:t>овоцит</a:t>
            </a:r>
            <a:r>
              <a:rPr lang="ru-RU" sz="4000" b="1" dirty="0" smtClean="0"/>
              <a:t> вступает во второе деление созревания, которое останавливается в метафазе.</a:t>
            </a:r>
          </a:p>
          <a:p>
            <a:pPr>
              <a:buNone/>
            </a:pPr>
            <a:r>
              <a:rPr lang="ru-RU" sz="4000" b="1" dirty="0" smtClean="0"/>
              <a:t>   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Фаза созревания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dirty="0" smtClean="0"/>
              <a:t>При овуляции вторичный </a:t>
            </a:r>
            <a:r>
              <a:rPr lang="ru-RU" sz="4000" b="1" dirty="0" err="1" smtClean="0"/>
              <a:t>овоцит</a:t>
            </a:r>
            <a:r>
              <a:rPr lang="ru-RU" sz="4000" b="1" dirty="0" smtClean="0"/>
              <a:t> поступает в маточную трубу, где в случае оплодотворения завершает фазу созревания с образованием яйцеклетки и второго полярного тельца.</a:t>
            </a:r>
          </a:p>
          <a:p>
            <a:pPr>
              <a:buNone/>
            </a:pPr>
            <a:r>
              <a:rPr lang="ru-RU" sz="4000" b="1" dirty="0" smtClean="0"/>
              <a:t>   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В отсутствие оплодотворения половая клетка подвергается дегенерации на стадии вторичного </a:t>
            </a:r>
            <a:r>
              <a:rPr lang="ru-RU" sz="4000" b="1" dirty="0" err="1" smtClean="0"/>
              <a:t>овоцита</a:t>
            </a:r>
            <a:r>
              <a:rPr lang="ru-RU" sz="4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Органы женской половой системы подразделяются на: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23728" y="1484784"/>
          <a:ext cx="4572000" cy="49428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spc="1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spc="10" dirty="0" smtClean="0">
                          <a:solidFill>
                            <a:schemeClr val="tx1"/>
                          </a:solidFill>
                        </a:rPr>
                        <a:t>яичники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spc="10" dirty="0" smtClean="0"/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spc="10" dirty="0" smtClean="0"/>
                        <a:t>маточные тру</a:t>
                      </a:r>
                      <a:r>
                        <a:rPr lang="ru-RU" sz="2800" b="1" spc="-10" dirty="0" smtClean="0"/>
                        <a:t>бы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spc="-10" dirty="0" smtClean="0"/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spc="-10" dirty="0" smtClean="0"/>
                        <a:t>матка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spc="-10" dirty="0" smtClean="0"/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spc="-10" dirty="0" smtClean="0"/>
                        <a:t>влагалище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dirty="0" smtClean="0">
                          <a:latin typeface="Calibri" pitchFamily="34" charset="0"/>
                          <a:ea typeface="Times New Roman"/>
                        </a:rPr>
                        <a:t>наружные половые 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dirty="0" smtClean="0">
                          <a:latin typeface="Calibri" pitchFamily="34" charset="0"/>
                          <a:ea typeface="Times New Roman"/>
                        </a:rPr>
                        <a:t>органы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r>
                        <a:rPr lang="ru-RU" sz="2800" b="1" dirty="0" smtClean="0">
                          <a:latin typeface="Calibri" pitchFamily="34" charset="0"/>
                          <a:ea typeface="Times New Roman"/>
                        </a:rPr>
                        <a:t>молочные железы</a:t>
                      </a:r>
                    </a:p>
                    <a:p>
                      <a:pPr marL="342900" lvl="0" indent="-342900" algn="ctr">
                        <a:lnSpc>
                          <a:spcPts val="125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621665" algn="l"/>
                        </a:tabLst>
                      </a:pPr>
                      <a:endParaRPr lang="ru-RU" sz="2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245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24542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341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Возраст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Гистология фолликулов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Мейоз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Хромосомный набор</a:t>
                      </a:r>
                      <a:endParaRPr lang="ru-RU" sz="2000" b="1" dirty="0"/>
                    </a:p>
                  </a:txBody>
                  <a:tcPr/>
                </a:tc>
              </a:tr>
              <a:tr h="10533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Зародышевый период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Фолликулов нет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Оогонии</a:t>
                      </a:r>
                      <a:r>
                        <a:rPr lang="ru-RU" sz="2000" b="1" dirty="0" smtClean="0"/>
                        <a:t> размножаются митозом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n2c</a:t>
                      </a:r>
                      <a:endParaRPr lang="ru-RU" sz="2000" b="1" dirty="0"/>
                    </a:p>
                  </a:txBody>
                  <a:tcPr/>
                </a:tc>
              </a:tr>
              <a:tr h="7341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Перед рождением или при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рождения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Примордиальные фолликулы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Ооцит первого порядка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n</a:t>
                      </a:r>
                      <a:r>
                        <a:rPr lang="ru-RU" sz="2000" b="1" dirty="0" smtClean="0"/>
                        <a:t>4</a:t>
                      </a:r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</a:tr>
              <a:tr h="7341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После рождения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Первичные фолликулы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Ооцит первого порядка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n</a:t>
                      </a:r>
                      <a:r>
                        <a:rPr lang="ru-RU" sz="2000" b="1" dirty="0" smtClean="0"/>
                        <a:t>4</a:t>
                      </a:r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</a:tr>
              <a:tr h="73411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Остановка развития на стадии первого деления мейоза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7341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После достижения половой зрелости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Вторичные фолликулы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Ооцит первого порядка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n</a:t>
                      </a:r>
                      <a:r>
                        <a:rPr lang="ru-RU" sz="2000" b="1" dirty="0" smtClean="0"/>
                        <a:t>4</a:t>
                      </a:r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</a:tr>
              <a:tr h="734118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Третичные фолликулы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Ооцит первого порядка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r>
                        <a:rPr lang="en-US" sz="2000" b="1" dirty="0" smtClean="0"/>
                        <a:t>n</a:t>
                      </a:r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/>
                </a:tc>
              </a:tr>
              <a:tr h="41493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Овуляция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1372481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Овулировавшее</a:t>
                      </a:r>
                      <a:r>
                        <a:rPr lang="ru-RU" sz="2000" b="1" dirty="0" smtClean="0"/>
                        <a:t> яйцо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Ооцит второго </a:t>
                      </a:r>
                      <a:r>
                        <a:rPr lang="ru-RU" sz="2000" b="1" dirty="0" err="1" smtClean="0"/>
                        <a:t>порядка+первое</a:t>
                      </a:r>
                      <a:r>
                        <a:rPr lang="ru-RU" sz="2000" b="1" baseline="0" dirty="0" smtClean="0"/>
                        <a:t> направительное тельце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</a:t>
                      </a:r>
                      <a:r>
                        <a:rPr lang="en-US" sz="2000" b="1" dirty="0" smtClean="0"/>
                        <a:t>n</a:t>
                      </a:r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c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2316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86000"/>
                <a:gridCol w="2125982"/>
                <a:gridCol w="2446018"/>
                <a:gridCol w="228600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Остановка развития в метафазе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 ИЛИ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 оплодотворение и завершение второго деления мейоза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Оплодотворённое </a:t>
                      </a:r>
                      <a:r>
                        <a:rPr lang="ru-RU" sz="2000" b="1" dirty="0" err="1" smtClean="0"/>
                        <a:t>яйцо+второе</a:t>
                      </a:r>
                      <a:r>
                        <a:rPr lang="ru-RU" sz="2000" b="1" smtClean="0"/>
                        <a:t> направительное </a:t>
                      </a:r>
                      <a:r>
                        <a:rPr lang="ru-RU" sz="2000" b="1" dirty="0" smtClean="0"/>
                        <a:t>тельце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</a:t>
                      </a:r>
                      <a:r>
                        <a:rPr lang="en-US" sz="2000" b="1" dirty="0" smtClean="0"/>
                        <a:t>n</a:t>
                      </a:r>
                      <a:r>
                        <a:rPr lang="ru-RU" sz="2000" b="1" dirty="0" smtClean="0"/>
                        <a:t>2</a:t>
                      </a:r>
                      <a:r>
                        <a:rPr lang="en-US" sz="2000" b="1" dirty="0" smtClean="0"/>
                        <a:t>c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4000" b="1" dirty="0" smtClean="0"/>
              <a:t>1. Отсутствие фазы формирования.</a:t>
            </a:r>
          </a:p>
          <a:p>
            <a:pPr lvl="0"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 smtClean="0"/>
              <a:t>2. Протекание фазы размножения во внутриутробном периоде.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/>
              <a:t>3. Очень длительная фаза роста.</a:t>
            </a:r>
          </a:p>
          <a:p>
            <a:pPr lvl="0">
              <a:buNone/>
            </a:pPr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/>
              <a:t>4.Образование при созревании неодинаковых клеток.</a:t>
            </a:r>
          </a:p>
          <a:p>
            <a:pPr lvl="0">
              <a:buNone/>
            </a:pPr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/>
              <a:t>5. Завершение вне гонады и лишь при оплодотворении. </a:t>
            </a:r>
          </a:p>
          <a:p>
            <a:pPr lvl="0">
              <a:buNone/>
            </a:pPr>
            <a:r>
              <a:rPr lang="ru-RU" sz="4400" b="1" dirty="0" smtClean="0"/>
              <a:t> 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/>
              <a:t>6.Гибель большинства клеток, вступивших в этот процесс.</a:t>
            </a:r>
          </a:p>
          <a:p>
            <a:pPr lvl="0">
              <a:buNone/>
            </a:pPr>
            <a:r>
              <a:rPr lang="ru-RU" sz="4400" b="1" dirty="0" smtClean="0"/>
              <a:t> 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 smtClean="0"/>
              <a:t>7. Выраженная цикличность.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Особенности овогенеза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 smtClean="0"/>
              <a:t>8. Прекращение после менопаузы с полным исчезновением половых</a:t>
            </a:r>
            <a:r>
              <a:rPr lang="en-US" sz="4000" b="1" dirty="0" smtClean="0"/>
              <a:t> </a:t>
            </a:r>
            <a:r>
              <a:rPr lang="ru-RU" sz="4000" b="1" dirty="0" smtClean="0"/>
              <a:t>клеток.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6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Яичник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99901"/>
            <a:ext cx="8388425" cy="545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Овуляция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Разрыв зрелого третичного фолликула с выбросом из него </a:t>
            </a:r>
            <a:r>
              <a:rPr lang="ru-RU" sz="4000" b="1" dirty="0" err="1" smtClean="0"/>
              <a:t>овоцита</a:t>
            </a:r>
            <a:r>
              <a:rPr lang="ru-RU" sz="4000" b="1" dirty="0" smtClean="0"/>
              <a:t>, окруженного лучистым венцом происходит на 14-й день 28-дневного цикла.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Жёлтое тело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/>
              <a:t>Под влиянием избытка ЛГ, вызвавшего овуляцию, элементы стенки лопнувшего зрелого пузырька претерпевают изменения, приводящие к формированию </a:t>
            </a:r>
            <a:r>
              <a:rPr lang="ru-RU" sz="4000" b="1" u="sng" dirty="0" smtClean="0">
                <a:solidFill>
                  <a:srgbClr val="FF0000"/>
                </a:solidFill>
              </a:rPr>
              <a:t>желтого тела.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Жёлтое тело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32701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Стадии формирования жёлтого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ru-RU" sz="3600" b="1" dirty="0" smtClean="0"/>
              <a:t>Пролиферации и васкуляризации – происходит размножение фолликулярных клеток и врастание сосудов из </a:t>
            </a:r>
            <a:r>
              <a:rPr lang="ru-RU" sz="3600" b="1" dirty="0" err="1" smtClean="0"/>
              <a:t>тека-оболочки</a:t>
            </a:r>
            <a:r>
              <a:rPr lang="ru-RU" sz="3600" b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b="1" dirty="0" smtClean="0"/>
              <a:t>2). Железистого метаморфоза  - фолликулярные клетки трансформируются в лютеиновые клетки, синтезирующие прогестерон.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3). Стадия </a:t>
            </a:r>
            <a:r>
              <a:rPr lang="ru-RU" sz="4400" b="1" dirty="0" err="1" smtClean="0"/>
              <a:t>расцвета-функционирование</a:t>
            </a:r>
            <a:r>
              <a:rPr lang="ru-RU" sz="4400" b="1" dirty="0" smtClean="0"/>
              <a:t> жёлтого тела, синтез прогестерона.	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4). Обратного развития - атрофия железистых клеток, разрастание соединительной ткани.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Жёлтое тело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77878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492" y="2708920"/>
            <a:ext cx="508050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348880"/>
          <a:ext cx="9144000" cy="249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3262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Жёлтое тело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Менструальное жёлтое тело</a:t>
                      </a:r>
                      <a:endParaRPr lang="ru-RU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Жёлтое</a:t>
                      </a:r>
                      <a:r>
                        <a:rPr lang="ru-RU" sz="2800" b="1" u="sng" baseline="0" dirty="0" smtClean="0">
                          <a:solidFill>
                            <a:srgbClr val="FF0000"/>
                          </a:solidFill>
                        </a:rPr>
                        <a:t> тело б</a:t>
                      </a:r>
                      <a:r>
                        <a:rPr lang="ru-RU" sz="2800" b="1" u="sng" dirty="0" smtClean="0">
                          <a:solidFill>
                            <a:srgbClr val="FF0000"/>
                          </a:solidFill>
                        </a:rPr>
                        <a:t>еременности</a:t>
                      </a:r>
                      <a:endParaRPr lang="ru-RU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функционирует 12-14 дней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функционирует 3-5 месяцев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Атрезия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Значительное число фолликулов не достигает стадии зрелости, а претерпевает </a:t>
            </a:r>
            <a:r>
              <a:rPr lang="ru-RU" b="1" u="sng" dirty="0" smtClean="0">
                <a:solidFill>
                  <a:srgbClr val="FF0000"/>
                </a:solidFill>
              </a:rPr>
              <a:t>атрезию </a:t>
            </a:r>
            <a:r>
              <a:rPr lang="ru-RU" b="1" dirty="0" smtClean="0"/>
              <a:t>— своеобразную перестройку деструктивного характера.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Яичник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0160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Выполняет две функции - </a:t>
            </a:r>
            <a:r>
              <a:rPr lang="ru-RU" b="1" u="sng" dirty="0" smtClean="0">
                <a:solidFill>
                  <a:srgbClr val="FF0000"/>
                </a:solidFill>
              </a:rPr>
              <a:t>генеративную эндокринную.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Атрезия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99" y="1412776"/>
            <a:ext cx="803130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Мышечный орган, предназначенный для осуществления внутриутробного развития плода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   Стенка матки состоит из трех оболочек: слизистой (эндометрий), мышечной (</a:t>
            </a:r>
            <a:r>
              <a:rPr lang="ru-RU" b="1" dirty="0" err="1" smtClean="0"/>
              <a:t>миометрий</a:t>
            </a:r>
            <a:r>
              <a:rPr lang="ru-RU" b="1" dirty="0" smtClean="0"/>
              <a:t>) и серозной (периметрий).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Матка</a:t>
            </a:r>
            <a:br>
              <a:rPr lang="ru-RU" b="1" dirty="0" smtClean="0"/>
            </a:br>
            <a:r>
              <a:rPr lang="ru-RU" b="1" dirty="0" smtClean="0"/>
              <a:t>Эндометрий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700" b="1" dirty="0" smtClean="0"/>
              <a:t>   Состоит из покровного эпителия, на поверхность которого открываются маточные железы, погруженные в собственную пластинку (строму).</a:t>
            </a:r>
          </a:p>
          <a:p>
            <a:pPr>
              <a:buNone/>
            </a:pPr>
            <a:r>
              <a:rPr lang="ru-RU" sz="3700" b="1" dirty="0" smtClean="0"/>
              <a:t>     Маточные железы (</a:t>
            </a:r>
            <a:r>
              <a:rPr lang="ru-RU" sz="3700" b="1" dirty="0" err="1" smtClean="0"/>
              <a:t>железы</a:t>
            </a:r>
            <a:r>
              <a:rPr lang="ru-RU" sz="3700" b="1" dirty="0" smtClean="0"/>
              <a:t> эндометрия) - простые трубчатые, местами дихотомически ветвятся вблизи </a:t>
            </a:r>
            <a:r>
              <a:rPr lang="ru-RU" sz="3700" b="1" dirty="0" err="1" smtClean="0"/>
              <a:t>миометрия</a:t>
            </a:r>
            <a:r>
              <a:rPr lang="ru-RU" sz="3700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u="sng" dirty="0" smtClean="0"/>
              <a:t>Прямые артерии </a:t>
            </a:r>
            <a:r>
              <a:rPr lang="ru-RU" sz="4400" b="1" dirty="0" smtClean="0"/>
              <a:t>дают начало капиллярам, питающим базальный слой эндометрия, а </a:t>
            </a:r>
            <a:r>
              <a:rPr lang="ru-RU" sz="4400" b="1" u="sng" dirty="0" smtClean="0"/>
              <a:t>спиралевидные артерии </a:t>
            </a:r>
            <a:r>
              <a:rPr lang="ru-RU" sz="4400" b="1" dirty="0" smtClean="0"/>
              <a:t>закручиваются в клубочки и образуют густую сеть капилляров, ветвящихся в функциональном слое эндометрия.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Артерии эндометрия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79698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Матка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Миометрий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/>
              <a:t>Состоит из трех слоев гладких мышечных клеток — внутреннего </a:t>
            </a:r>
            <a:r>
              <a:rPr lang="ru-RU" sz="4400" b="1" u="sng" dirty="0" smtClean="0">
                <a:solidFill>
                  <a:srgbClr val="FF0000"/>
                </a:solidFill>
              </a:rPr>
              <a:t>подслизистого, </a:t>
            </a:r>
            <a:r>
              <a:rPr lang="ru-RU" sz="4400" b="1" dirty="0" smtClean="0"/>
              <a:t>среднего </a:t>
            </a:r>
            <a:r>
              <a:rPr lang="ru-RU" sz="4400" b="1" u="sng" dirty="0" smtClean="0">
                <a:solidFill>
                  <a:srgbClr val="FF0000"/>
                </a:solidFill>
              </a:rPr>
              <a:t>сосудистого</a:t>
            </a:r>
            <a:r>
              <a:rPr lang="ru-RU" sz="4400" b="1" dirty="0"/>
              <a:t> </a:t>
            </a:r>
            <a:r>
              <a:rPr lang="ru-RU" sz="4400" b="1" dirty="0" smtClean="0"/>
              <a:t>и наружного </a:t>
            </a:r>
            <a:r>
              <a:rPr lang="ru-RU" sz="4400" b="1" u="sng" dirty="0" err="1" smtClean="0">
                <a:solidFill>
                  <a:srgbClr val="FF0000"/>
                </a:solidFill>
              </a:rPr>
              <a:t>надсосудистого</a:t>
            </a:r>
            <a:r>
              <a:rPr lang="ru-RU" sz="4400" b="1" u="sng" dirty="0" smtClean="0">
                <a:solidFill>
                  <a:srgbClr val="FF0000"/>
                </a:solidFill>
              </a:rPr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Матка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Миометрий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0941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Матка</a:t>
            </a:r>
            <a:br>
              <a:rPr lang="ru-RU" b="1" dirty="0" smtClean="0"/>
            </a:br>
            <a:r>
              <a:rPr lang="ru-RU" b="1" dirty="0" smtClean="0"/>
              <a:t> Периметрий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Покрывает большую часть поверхности матки. Не покрыты брюшиной лишь передняя и боковые поверхности </a:t>
            </a:r>
            <a:r>
              <a:rPr lang="ru-RU" b="1" dirty="0" err="1" smtClean="0"/>
              <a:t>надвлагалищной</a:t>
            </a:r>
            <a:r>
              <a:rPr lang="ru-RU" b="1" dirty="0" smtClean="0"/>
              <a:t> части шейки матки. </a:t>
            </a:r>
          </a:p>
          <a:p>
            <a:pPr>
              <a:buNone/>
            </a:pPr>
            <a:r>
              <a:rPr lang="ru-RU" b="1" dirty="0" smtClean="0"/>
              <a:t>   Вокруг шейки матки, особенно с боков и спереди, находится большое скопление жировой ткани, которое получило название </a:t>
            </a:r>
            <a:r>
              <a:rPr lang="ru-RU" b="1" u="sng" dirty="0" err="1" smtClean="0">
                <a:solidFill>
                  <a:srgbClr val="FF0000"/>
                </a:solidFill>
              </a:rPr>
              <a:t>параметрия</a:t>
            </a:r>
            <a:r>
              <a:rPr lang="ru-RU" b="1" u="sng" dirty="0" smtClean="0">
                <a:solidFill>
                  <a:srgbClr val="FF0000"/>
                </a:solidFill>
              </a:rPr>
              <a:t>. 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Овариально-менструальный</a:t>
            </a:r>
            <a:r>
              <a:rPr lang="ru-RU" b="1" dirty="0" smtClean="0"/>
              <a:t> цикл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/>
              <a:t>Различают три периода, или фазы: менструальный (фаза десквамации эндометрия; постменструальный период (фаза пролиферации эндометрия) и </a:t>
            </a:r>
            <a:r>
              <a:rPr lang="ru-RU" sz="4000" b="1" dirty="0" err="1" smtClean="0"/>
              <a:t>предменструальный</a:t>
            </a:r>
            <a:r>
              <a:rPr lang="ru-RU" sz="4000" b="1" dirty="0" smtClean="0"/>
              <a:t> период (функциональная фаза, или фаза секреции).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9275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79712"/>
                <a:gridCol w="2808312"/>
                <a:gridCol w="2448272"/>
                <a:gridCol w="1907704"/>
              </a:tblGrid>
              <a:tr h="222267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Фаза</a:t>
                      </a:r>
                    </a:p>
                    <a:p>
                      <a:r>
                        <a:rPr lang="ru-RU" sz="2000" b="1" dirty="0" smtClean="0"/>
                        <a:t>Орган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/>
                        <a:t>Постменструальная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 (фаза пролиферации эндометрия)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Предменструальная</a:t>
                      </a:r>
                      <a:r>
                        <a:rPr lang="ru-RU" sz="2000" b="1" dirty="0" smtClean="0"/>
                        <a:t> (функциональная фаза, или фаза секреции)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Менструальная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(фаза десквамации эндометрия</a:t>
                      </a:r>
                      <a:endParaRPr lang="ru-RU" sz="2000" b="1" dirty="0"/>
                    </a:p>
                  </a:txBody>
                  <a:tcPr/>
                </a:tc>
              </a:tr>
              <a:tr h="6933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Гипоталамус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Фоллиберин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Люлиберин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</a:tr>
              <a:tr h="6933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Гипофиз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ФСГ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</a:tr>
              <a:tr h="324852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Яичник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Стимулирует рост и созревание фолликулов.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Формирование третичного фолликула.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Синтез эстрогенов.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Овуляция.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Образование жёлтого тела.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/>
                        <a:t>Синтез прогестерона.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Образование белого тела.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Яичник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dirty="0" smtClean="0"/>
              <a:t>Снаружи яичник одет покровным эпителием и состоит из коркового и мозгового вещества. 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77531"/>
            <a:ext cx="6732241" cy="43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254928"/>
          <a:ext cx="9144000" cy="711292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3608"/>
                <a:gridCol w="2592288"/>
                <a:gridCol w="2376264"/>
                <a:gridCol w="3131840"/>
              </a:tblGrid>
              <a:tr h="13023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Фаза</a:t>
                      </a:r>
                    </a:p>
                    <a:p>
                      <a:r>
                        <a:rPr lang="ru-RU" b="1" dirty="0" smtClean="0"/>
                        <a:t>Орган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Постменструальная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(фаза пролиферации эндометрия)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Предменструальная</a:t>
                      </a:r>
                      <a:r>
                        <a:rPr lang="ru-RU" b="1" dirty="0" smtClean="0"/>
                        <a:t> (функциональная фаза, или фаза секреции)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Менструальная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(фаза десквамации эндометрия</a:t>
                      </a:r>
                      <a:endParaRPr lang="ru-RU" b="1" dirty="0"/>
                    </a:p>
                  </a:txBody>
                  <a:tcPr/>
                </a:tc>
              </a:tr>
              <a:tr h="5810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Матка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smtClean="0"/>
                        <a:t>Эндометрий представлен только базальным слоем, в котором остались дистальные отделы маточных желёз. Маточные железы узкие, прямые и не секретируют.</a:t>
                      </a:r>
                    </a:p>
                    <a:p>
                      <a:pPr>
                        <a:buNone/>
                      </a:pPr>
                      <a:r>
                        <a:rPr lang="ru-RU" b="1" dirty="0" smtClean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Маточные железы увеличиваются в размерах, становятся извитыми и часто разветвляются. Толщина эндометрия увеличивается. Клетки</a:t>
                      </a:r>
                      <a:r>
                        <a:rPr lang="ru-RU" b="1" baseline="0" dirty="0" smtClean="0"/>
                        <a:t> соединительнотканной стромы дифференцируются в </a:t>
                      </a:r>
                      <a:r>
                        <a:rPr lang="ru-RU" b="1" dirty="0" err="1" smtClean="0"/>
                        <a:t>в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децидуальные</a:t>
                      </a:r>
                      <a:r>
                        <a:rPr lang="ru-RU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dirty="0" smtClean="0"/>
                        <a:t>Происходит десквамация     функционального слоя эндометрия.  Причина спазм спиралевидных артерий. Спазм вызывает ишемию поверхностного эпителия эндометрия, он некротизируется.</a:t>
                      </a:r>
                    </a:p>
                    <a:p>
                      <a:pPr>
                        <a:buNone/>
                      </a:pPr>
                      <a:r>
                        <a:rPr lang="ru-RU" b="1" dirty="0" smtClean="0"/>
                        <a:t>   После кровенаполнения, стенка некротизированных сосудов разрывается, и вытекающая кровь отслаивает омертвевшие ткани эндометрия.</a:t>
                      </a:r>
                    </a:p>
                    <a:p>
                      <a:pPr>
                        <a:buNone/>
                      </a:pPr>
                      <a:r>
                        <a:rPr lang="ru-RU" b="1" dirty="0" smtClean="0"/>
                        <a:t>    Базальный слой не разрушается, т.к. он кровоснабжается прямыми артериями, которые не </a:t>
                      </a:r>
                      <a:r>
                        <a:rPr lang="ru-RU" b="1" dirty="0" err="1" smtClean="0"/>
                        <a:t>спазмируются</a:t>
                      </a:r>
                      <a:r>
                        <a:rPr lang="ru-RU" b="1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129" y="1412776"/>
            <a:ext cx="357255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9" y="1412776"/>
            <a:ext cx="338286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656" y="1412776"/>
            <a:ext cx="370796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Маточные трубы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Трубчатый орган, который выполняет ряд функций:</a:t>
            </a:r>
          </a:p>
          <a:p>
            <a:pPr>
              <a:buNone/>
            </a:pPr>
            <a:r>
              <a:rPr lang="ru-RU" b="1" dirty="0" smtClean="0"/>
              <a:t> -захватывает </a:t>
            </a:r>
            <a:r>
              <a:rPr lang="ru-RU" b="1" dirty="0" err="1" smtClean="0"/>
              <a:t>овоцит</a:t>
            </a:r>
            <a:r>
              <a:rPr lang="ru-RU" b="1" dirty="0" smtClean="0"/>
              <a:t>, выделяющийся из яичника при овуляции;</a:t>
            </a:r>
          </a:p>
          <a:p>
            <a:pPr>
              <a:buNone/>
            </a:pPr>
            <a:r>
              <a:rPr lang="ru-RU" b="1" dirty="0" smtClean="0"/>
              <a:t>-осуществляет его перенос в направлении матки;</a:t>
            </a:r>
          </a:p>
          <a:p>
            <a:pPr>
              <a:buNone/>
            </a:pPr>
            <a:r>
              <a:rPr lang="ru-RU" b="1" dirty="0" smtClean="0"/>
              <a:t>-осуществляет транспорт эмбриона в матку.</a:t>
            </a:r>
          </a:p>
          <a:p>
            <a:pPr>
              <a:buNone/>
            </a:pPr>
            <a:r>
              <a:rPr lang="ru-RU" b="1" dirty="0" smtClean="0"/>
              <a:t>     Анатомически подразделяется на четыре отдела - воронку с бахромкой, открывающуюся в области яичника, расширенную часть- ампулу, узкую часть - перешеек и короткий </a:t>
            </a:r>
            <a:r>
              <a:rPr lang="ru-RU" b="1" dirty="0" err="1" smtClean="0"/>
              <a:t>интрамуральный</a:t>
            </a:r>
            <a:r>
              <a:rPr lang="ru-RU" b="1" dirty="0" smtClean="0"/>
              <a:t> (интерстициальный) сегмент, расположенный в стенке матки.</a:t>
            </a:r>
          </a:p>
          <a:p>
            <a:pPr>
              <a:buNone/>
            </a:pPr>
            <a:r>
              <a:rPr lang="ru-RU" b="1" dirty="0" smtClean="0"/>
              <a:t>      Стенка маточной трубы состоит из трех оболочек: слизистой, мышечной и серозной 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Маточные трубы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99" y="1412776"/>
            <a:ext cx="8113161" cy="540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Маточные трубы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Слизистая оболочка образует многочисленные ветвящиеся складки. </a:t>
            </a:r>
          </a:p>
          <a:p>
            <a:pPr>
              <a:buNone/>
            </a:pPr>
            <a:r>
              <a:rPr lang="ru-RU" b="1" dirty="0" smtClean="0"/>
              <a:t>   а) эпителий слизистой оболочки - однослойный призматический, образован клетками двух типов - реснитчатыми и секреторными. </a:t>
            </a:r>
          </a:p>
          <a:p>
            <a:pPr>
              <a:buNone/>
            </a:pPr>
            <a:r>
              <a:rPr lang="ru-RU" b="1" dirty="0" smtClean="0"/>
              <a:t>б) собственная пластинка слизистой оболочки - тонкая, содержит фибробласты, лимфоциты, макрофага и тучные клетки, а также клетки, способные к превращению в </a:t>
            </a:r>
            <a:r>
              <a:rPr lang="ru-RU" b="1" dirty="0" err="1" smtClean="0"/>
              <a:t>децидуальные</a:t>
            </a:r>
            <a:r>
              <a:rPr lang="ru-RU" b="1" dirty="0" smtClean="0"/>
              <a:t> (при трубной беременности).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Маточные трубы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b="1" dirty="0" smtClean="0"/>
              <a:t>   Мышечная оболочка состоит из </a:t>
            </a:r>
            <a:r>
              <a:rPr lang="ru-RU" b="1" dirty="0" err="1" smtClean="0"/>
              <a:t>нерезко</a:t>
            </a:r>
            <a:r>
              <a:rPr lang="ru-RU" b="1" dirty="0" smtClean="0"/>
              <a:t> разграниченных толстого внутреннего циркулярного и тонкого наружного продольного слоев.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Маточные трубы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i="1" dirty="0" smtClean="0"/>
              <a:t>   </a:t>
            </a:r>
            <a:r>
              <a:rPr lang="ru-RU" b="1" dirty="0" smtClean="0"/>
              <a:t>Серозная оболочка отличается наличием под мезотелием толстого слоя соединительной ткани, содержащего сосуды и нервы.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Примордиальные фолликулы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4283968" cy="37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862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Первичные фолликулы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0499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457" y="1700808"/>
            <a:ext cx="38315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Первичный фолликул</a:t>
            </a:r>
            <a:br>
              <a:rPr lang="ru-RU" b="1" dirty="0" smtClean="0"/>
            </a:br>
            <a:r>
              <a:rPr lang="ru-RU" b="1" dirty="0" smtClean="0"/>
              <a:t> Блестящая зона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8641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Вторичные фолликулы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5019173" cy="40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467" y="1412776"/>
            <a:ext cx="387353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1167</Words>
  <Application>Microsoft Office PowerPoint</Application>
  <PresentationFormat>Экран (4:3)</PresentationFormat>
  <Paragraphs>196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Arial</vt:lpstr>
      <vt:lpstr>Calibri</vt:lpstr>
      <vt:lpstr>Times New Roman</vt:lpstr>
      <vt:lpstr>Тема Office</vt:lpstr>
      <vt:lpstr>ЖЕНСКАЯ ПОЛОВАЯ СИСТЕМА</vt:lpstr>
      <vt:lpstr>Органы женской половой системы подразделяются на:</vt:lpstr>
      <vt:lpstr>Яичник</vt:lpstr>
      <vt:lpstr>Яичник</vt:lpstr>
      <vt:lpstr>Яичник</vt:lpstr>
      <vt:lpstr>Примордиальные фолликулы</vt:lpstr>
      <vt:lpstr>Первичные фолликулы</vt:lpstr>
      <vt:lpstr>Первичный фолликул  Блестящая зона</vt:lpstr>
      <vt:lpstr>Вторичные фолликулы</vt:lpstr>
      <vt:lpstr>Третичные (пузырчатые, полостные) фолликулы</vt:lpstr>
      <vt:lpstr>Зрелые третичные (предовуляторные, граафовы) фолликулы</vt:lpstr>
      <vt:lpstr>Зрелые третичные (предовуляторные, граафовы) фолликулы</vt:lpstr>
      <vt:lpstr>Презентация PowerPoint</vt:lpstr>
      <vt:lpstr>Яичник</vt:lpstr>
      <vt:lpstr>Овогенез</vt:lpstr>
      <vt:lpstr>Фаза размножения</vt:lpstr>
      <vt:lpstr>Фаза роста</vt:lpstr>
      <vt:lpstr>Фаза созревания</vt:lpstr>
      <vt:lpstr>Фаза созревания</vt:lpstr>
      <vt:lpstr>Презентация PowerPoint</vt:lpstr>
      <vt:lpstr>Презентация PowerPoint</vt:lpstr>
      <vt:lpstr>Особенности овогенеза</vt:lpstr>
      <vt:lpstr>Особенности овогенеза</vt:lpstr>
      <vt:lpstr>Особенности овогенеза</vt:lpstr>
      <vt:lpstr>Особенности овогенеза</vt:lpstr>
      <vt:lpstr>Особенности овогенеза</vt:lpstr>
      <vt:lpstr>Особенности овогенеза</vt:lpstr>
      <vt:lpstr>Особенности овогенеза</vt:lpstr>
      <vt:lpstr>Особенности овогенеза</vt:lpstr>
      <vt:lpstr>Овуляция</vt:lpstr>
      <vt:lpstr>Жёлтое тело</vt:lpstr>
      <vt:lpstr>Жёлтое тело</vt:lpstr>
      <vt:lpstr>Стадии формирования жёлтого тела</vt:lpstr>
      <vt:lpstr>Презентация PowerPoint</vt:lpstr>
      <vt:lpstr>Презентация PowerPoint</vt:lpstr>
      <vt:lpstr>Презентация PowerPoint</vt:lpstr>
      <vt:lpstr>Жёлтое тело</vt:lpstr>
      <vt:lpstr>Презентация PowerPoint</vt:lpstr>
      <vt:lpstr>Атрезия</vt:lpstr>
      <vt:lpstr>Атрезия</vt:lpstr>
      <vt:lpstr>Матка</vt:lpstr>
      <vt:lpstr>Матка Эндометрий</vt:lpstr>
      <vt:lpstr>Презентация PowerPoint</vt:lpstr>
      <vt:lpstr>Артерии эндометрия</vt:lpstr>
      <vt:lpstr>Матка  Миометрий</vt:lpstr>
      <vt:lpstr>Матка  Миометрий</vt:lpstr>
      <vt:lpstr>Матка  Периметрий</vt:lpstr>
      <vt:lpstr> Овариально-менструальный цикл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Маточные трубы</vt:lpstr>
      <vt:lpstr>Маточные трубы</vt:lpstr>
      <vt:lpstr>Маточные трубы</vt:lpstr>
      <vt:lpstr>Маточные трубы</vt:lpstr>
      <vt:lpstr>Маточные трубы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ЖЕНСКАЯ ПОЛОВАЯ СИСТЕМА</dc:title>
  <dc:creator>Вера</dc:creator>
  <cp:lastModifiedBy>user</cp:lastModifiedBy>
  <cp:revision>58</cp:revision>
  <dcterms:created xsi:type="dcterms:W3CDTF">2015-11-06T16:23:20Z</dcterms:created>
  <dcterms:modified xsi:type="dcterms:W3CDTF">2021-10-28T04:49:43Z</dcterms:modified>
</cp:coreProperties>
</file>